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9" r:id="rId5"/>
    <p:sldId id="265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5" r:id="rId14"/>
    <p:sldId id="258" r:id="rId15"/>
    <p:sldId id="278" r:id="rId16"/>
    <p:sldId id="279" r:id="rId17"/>
    <p:sldId id="281" r:id="rId18"/>
    <p:sldId id="282" r:id="rId19"/>
    <p:sldId id="283" r:id="rId20"/>
    <p:sldId id="28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E52"/>
    <a:srgbClr val="DC5D2A"/>
    <a:srgbClr val="AA0B19"/>
    <a:srgbClr val="81ADB5"/>
    <a:srgbClr val="E3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5468-EA09-47E3-8036-5BF84197CAEF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BD5E-F603-431C-B79D-697385AE35AF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36814"/>
            <a:ext cx="11253829" cy="5626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b="1" kern="1200" dirty="0">
                <a:solidFill>
                  <a:srgbClr val="AA0B1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o-RO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6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endava.com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7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Ag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7543"/>
            <a:ext cx="9351386" cy="467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>
              <a:defRPr sz="4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8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endava.com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5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Qu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756"/>
            <a:ext cx="10847694" cy="5423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>
              <a:defRPr sz="4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8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endava.com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008" y="1495425"/>
            <a:ext cx="4710548" cy="1158010"/>
          </a:xfrm>
        </p:spPr>
        <p:txBody>
          <a:bodyPr anchor="b">
            <a:noAutofit/>
          </a:bodyPr>
          <a:lstStyle>
            <a:lvl1pPr algn="r">
              <a:defRPr sz="3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008" y="2653435"/>
            <a:ext cx="4716449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Presentation subtitle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589155" y="1495425"/>
            <a:ext cx="5764644" cy="4230689"/>
          </a:xfrm>
        </p:spPr>
        <p:txBody>
          <a:bodyPr/>
          <a:lstStyle>
            <a:lvl1pPr marL="457200" indent="-457200">
              <a:buClr>
                <a:srgbClr val="81ADB5"/>
              </a:buClr>
              <a:buFont typeface="Symbol" panose="05050102010706020507" pitchFamily="18" charset="2"/>
              <a:buChar char=""/>
              <a:defRPr sz="2600" b="1" baseline="0">
                <a:solidFill>
                  <a:srgbClr val="4A4E52"/>
                </a:solidFill>
              </a:defRPr>
            </a:lvl1pPr>
            <a:lvl2pPr marL="0" indent="0" algn="l">
              <a:buNone/>
              <a:defRPr sz="2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Section name</a:t>
            </a:r>
          </a:p>
          <a:p>
            <a:pPr lvl="1"/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1" y="3674029"/>
            <a:ext cx="3137694" cy="318397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28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DC5D2A"/>
                </a:solidFill>
              </a:defRPr>
            </a:lvl1pPr>
          </a:lstStyle>
          <a:p>
            <a:r>
              <a:rPr lang="en-GB" dirty="0" smtClean="0"/>
              <a:t>QUALITY. PRODUCTIVITY. INNOVATION.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3" y="1617968"/>
            <a:ext cx="10543495" cy="4399111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5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17" y="302079"/>
            <a:ext cx="1116682" cy="370488"/>
          </a:xfrm>
          <a:prstGeom prst="rect">
            <a:avLst/>
          </a:prstGeom>
        </p:spPr>
      </p:pic>
      <p:sp>
        <p:nvSpPr>
          <p:cNvPr id="8" name="TextBox 19"/>
          <p:cNvSpPr txBox="1"/>
          <p:nvPr userDrawn="1"/>
        </p:nvSpPr>
        <p:spPr>
          <a:xfrm>
            <a:off x="5876731" y="3275112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60655" y="1518557"/>
            <a:ext cx="5193144" cy="47107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834300" indent="-457200">
              <a:buClr>
                <a:srgbClr val="81ADB5"/>
              </a:buClr>
              <a:buFont typeface="Arial" panose="020B0604020202020204" pitchFamily="34" charset="0"/>
              <a:buChar char="•"/>
              <a:defRPr lang="en-US" sz="15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086300" indent="-342900">
              <a:buFont typeface="Calibri" panose="020F0502020204030204" pitchFamily="34" charset="0"/>
              <a:buChar char="-"/>
              <a:defRPr lang="en-US" sz="14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200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9720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</a:pPr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4" y="1518557"/>
            <a:ext cx="5193144" cy="4710793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7200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500">
                <a:solidFill>
                  <a:srgbClr val="4A4E52"/>
                </a:solidFill>
              </a:defRPr>
            </a:lvl3pPr>
            <a:lvl4pPr marL="972000" indent="-228600">
              <a:buFont typeface="Calibri" panose="020F0502020204030204" pitchFamily="34" charset="0"/>
              <a:buChar char="-"/>
              <a:defRPr sz="1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17" y="302079"/>
            <a:ext cx="1116682" cy="370488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9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2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on_th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60655" y="1620348"/>
            <a:ext cx="5193144" cy="4396731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lang="en-US" sz="15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Calibri" panose="020F0502020204030204" pitchFamily="34" charset="0"/>
              <a:buChar char="-"/>
              <a:defRPr lang="en-US" sz="14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12573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4" y="1617968"/>
            <a:ext cx="5193144" cy="4399111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24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Insert chart/ graphic here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baseline="0">
                <a:solidFill>
                  <a:srgbClr val="AA0B19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picture – full slide – from picture gallery \\rocjfs03\Public\Marketing\Pictures_for_collateral\2013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9262" y="4523014"/>
            <a:ext cx="5817971" cy="1768247"/>
          </a:xfrm>
          <a:solidFill>
            <a:schemeClr val="bg1">
              <a:alpha val="6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3000" b="1">
                <a:solidFill>
                  <a:srgbClr val="4A4E52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0" indent="0">
              <a:buClr>
                <a:srgbClr val="81ADB5"/>
              </a:buClr>
              <a:buFont typeface="Arial" panose="020B0604020202020204" pitchFamily="34" charset="0"/>
              <a:buNone/>
              <a:defRPr sz="3000" b="1" baseline="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274320" lvl="2">
              <a:buSzPct val="175000"/>
            </a:pPr>
            <a:r>
              <a:rPr lang="en-US" dirty="0" smtClean="0"/>
              <a:t>Headline here. Remember that the audience should listen to you, not read the screen. </a:t>
            </a:r>
          </a:p>
        </p:txBody>
      </p:sp>
    </p:spTree>
    <p:extLst>
      <p:ext uri="{BB962C8B-B14F-4D97-AF65-F5344CB8AC3E}">
        <p14:creationId xmlns:p14="http://schemas.microsoft.com/office/powerpoint/2010/main" val="1887576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7644" y="2400299"/>
            <a:ext cx="2775856" cy="2426041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4A4E52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Insert your picture -</a:t>
            </a:r>
          </a:p>
          <a:p>
            <a:pPr lvl="0"/>
            <a:r>
              <a:rPr lang="en-US" dirty="0" smtClean="0"/>
              <a:t>preferably with background in light color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7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4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9" r:id="rId3"/>
    <p:sldLayoutId id="2147483674" r:id="rId4"/>
    <p:sldLayoutId id="2147483671" r:id="rId5"/>
    <p:sldLayoutId id="2147483665" r:id="rId6"/>
    <p:sldLayoutId id="2147483672" r:id="rId7"/>
    <p:sldLayoutId id="2147483660" r:id="rId8"/>
    <p:sldLayoutId id="214748367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hyperlink" Target="http://www.stagweekendaccess.com/product/stag-do-costume-prisoner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mcgamer.net/threads/sponge-buids-open.162728/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://www.lifehack.org/articles/productivity/a-special-two-minutes-for-you-to-do-nothing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estsidetoastmasters.com/resources/book_of_body_language/chap2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huffingtonpost.com/2011/10/20/body-language-communication_n_1022078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westcop.org/communication-solutions-82114-quiet-someone-with-body-language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subscribe.ru/group/romantika-otnosheniya/by-interest/4/by-views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hyperlink" Target="http://cliparts.co/smiling-face-carto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ettyimages.com/detail/video/goldfishes-looking-for-sale-stock-footage/162592588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resentia.co.uk/the-10-20-30-presentation-rule-for-designing-great-presentations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hyperlink" Target="http://speakupforsuccess.com/2383/public-speaking-rule-of-3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otage.framepool.com/en/shot/568517892-self-confidence-achievement-confidence-business-attire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9.jpeg"/><Relationship Id="rId10" Type="http://schemas.openxmlformats.org/officeDocument/2006/relationships/hyperlink" Target="http://www.saintstevensthingery.com/shopping/index.php?main_page=product_info&amp;products_id=1014" TargetMode="External"/><Relationship Id="rId4" Type="http://schemas.openxmlformats.org/officeDocument/2006/relationships/hyperlink" Target="http://blog.crowdspring.com/2016/02/small-business-customer-service-tips/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bestanimationbooks.com/wp-content/uploads/2014/05/Image-21.jpg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wisegeek.com/what-is-a-dress-rehearsal.htm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Skills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Top 5 Ways to Deliver an Amazing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Working with the Audience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4A4E52"/>
                </a:solidFill>
              </a:rPr>
              <a:t>Audience = Strategic partner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4A4E52"/>
                </a:solidFill>
              </a:rPr>
              <a:t>Audience = reason why you are in the room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4A4E52"/>
                </a:solidFill>
              </a:rPr>
              <a:t>Audience wants to </a:t>
            </a:r>
          </a:p>
          <a:p>
            <a:pPr lvl="2" indent="0">
              <a:lnSpc>
                <a:spcPct val="150000"/>
              </a:lnSpc>
              <a:buNone/>
            </a:pPr>
            <a:r>
              <a:rPr lang="en-US" sz="3000" dirty="0" smtClean="0"/>
              <a:t>		-&gt; Gain new skills </a:t>
            </a:r>
          </a:p>
          <a:p>
            <a:pPr lvl="2" indent="0">
              <a:lnSpc>
                <a:spcPct val="150000"/>
              </a:lnSpc>
              <a:buNone/>
            </a:pPr>
            <a:r>
              <a:rPr lang="en-US" sz="3000" dirty="0" smtClean="0"/>
              <a:t>		-&gt; Insights </a:t>
            </a:r>
          </a:p>
          <a:p>
            <a:pPr lvl="2" indent="0">
              <a:lnSpc>
                <a:spcPct val="150000"/>
              </a:lnSpc>
              <a:buNone/>
            </a:pPr>
            <a:r>
              <a:rPr lang="en-US" sz="3000" dirty="0" smtClean="0"/>
              <a:t>		-&gt; General education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612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305" y="233267"/>
            <a:ext cx="8513310" cy="810530"/>
          </a:xfrm>
        </p:spPr>
        <p:txBody>
          <a:bodyPr>
            <a:normAutofit/>
          </a:bodyPr>
          <a:lstStyle/>
          <a:p>
            <a:r>
              <a:rPr lang="en-GB" dirty="0" smtClean="0"/>
              <a:t>Audience types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810303" y="1673526"/>
            <a:ext cx="10543495" cy="4343554"/>
          </a:xfrm>
        </p:spPr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  <a:p>
            <a:pPr marL="914400" lvl="2" indent="0">
              <a:buNone/>
            </a:pPr>
            <a:endParaRPr lang="en-GB" dirty="0"/>
          </a:p>
        </p:txBody>
      </p:sp>
      <p:pic>
        <p:nvPicPr>
          <p:cNvPr id="5" name="Picture 2" descr="http://www.stagweekendaccess.com/wp-content/uploads/2015/02/Mens-Prisoner-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" y="1075399"/>
            <a:ext cx="3974859" cy="478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http://cdn-media-1.lifehack.org/wp-content/files/2012/10/do-nothing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69" y="920125"/>
            <a:ext cx="4894300" cy="36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www.acklandsgrainger.com/images/items/zoom/11UV03_AS0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33" y="3698595"/>
            <a:ext cx="3599836" cy="29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5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Body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pic>
        <p:nvPicPr>
          <p:cNvPr id="5" name="Talking Twin Babies - PART 2 - OFFICIAL VIDEO">
            <a:hlinkClick r:id="" action="ppaction://media"/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339" y="1324947"/>
            <a:ext cx="8920015" cy="5017734"/>
          </a:xfrm>
        </p:spPr>
      </p:pic>
    </p:spTree>
    <p:extLst>
      <p:ext uri="{BB962C8B-B14F-4D97-AF65-F5344CB8AC3E}">
        <p14:creationId xmlns:p14="http://schemas.microsoft.com/office/powerpoint/2010/main" val="14253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Professional &amp; polished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Head held high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Hip-distance apart stance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</a:t>
            </a:r>
            <a:endParaRPr lang="en-US" dirty="0"/>
          </a:p>
        </p:txBody>
      </p:sp>
      <p:pic>
        <p:nvPicPr>
          <p:cNvPr id="6" name="Content Placeholder 5" descr="Best Body Langu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1518557"/>
            <a:ext cx="4023360" cy="4036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Gestures &amp; Movement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A4E52"/>
                </a:solidFill>
              </a:rPr>
              <a:t>Help audience understand what you are saying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A4E52"/>
                </a:solidFill>
              </a:rPr>
              <a:t>Open-handed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A4E52"/>
                </a:solidFill>
              </a:rPr>
              <a:t>Avoid crossing middle line of your body </a:t>
            </a:r>
          </a:p>
          <a:p>
            <a:pPr marL="1228725" lvl="2" indent="-285750"/>
            <a:r>
              <a:rPr lang="en-US" sz="2800" dirty="0"/>
              <a:t>Pointing </a:t>
            </a:r>
          </a:p>
          <a:p>
            <a:pPr marL="1228725" lvl="2" indent="-285750"/>
            <a:r>
              <a:rPr lang="en-US" sz="2800" dirty="0"/>
              <a:t>Bent-elbow-robot-arms stance </a:t>
            </a:r>
          </a:p>
          <a:p>
            <a:pPr marL="1228725" lvl="2" indent="-285750"/>
            <a:r>
              <a:rPr lang="en-US" sz="2800" dirty="0"/>
              <a:t>Pizza-pie gesticulating</a:t>
            </a:r>
          </a:p>
          <a:p>
            <a:pPr marL="1228725" lvl="2" indent="-285750"/>
            <a:r>
              <a:rPr lang="en-US" sz="2800" dirty="0"/>
              <a:t>Rubbing neck, ears</a:t>
            </a:r>
          </a:p>
          <a:p>
            <a:pPr marL="1228725" lvl="2" indent="-285750"/>
            <a:r>
              <a:rPr lang="en-US" sz="2800" dirty="0"/>
              <a:t> </a:t>
            </a:r>
            <a:r>
              <a:rPr lang="en-US" sz="2800" i="1" dirty="0"/>
              <a:t>Gym-teacher-hands-on-hips stance </a:t>
            </a:r>
          </a:p>
          <a:p>
            <a:endParaRPr lang="en-US" dirty="0"/>
          </a:p>
        </p:txBody>
      </p:sp>
      <p:pic>
        <p:nvPicPr>
          <p:cNvPr id="5" name="Picture 2" descr="http://westsidetoastmasters.com/resources/book_of_body_language/images/031-oprah_winfrey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03" y="2588555"/>
            <a:ext cx="4571365" cy="34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Contact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~ 5 seconds /practice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Builds connection and rapport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Gives you feedback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Connect with people, not regions of the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http://i.huffpost.com/gen/381931/images/r-BODY-LANGUAGE-COMMUNICATION-large570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19" y="3575881"/>
            <a:ext cx="5674662" cy="27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2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Expressions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Normal face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Exaggerate for larger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Genuine smile </a:t>
            </a:r>
          </a:p>
          <a:p>
            <a:endParaRPr lang="en-US" dirty="0"/>
          </a:p>
        </p:txBody>
      </p:sp>
      <p:pic>
        <p:nvPicPr>
          <p:cNvPr id="6" name="Picture 5" descr="http://www.westcop.org/wp-content/uploads/2014/07/armsfolded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47" y="2606040"/>
            <a:ext cx="5623768" cy="3736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6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Finishing touch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Professional outfit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Sends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message to audience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First impression </a:t>
            </a:r>
          </a:p>
          <a:p>
            <a:endParaRPr lang="en-US" dirty="0"/>
          </a:p>
        </p:txBody>
      </p:sp>
      <p:pic>
        <p:nvPicPr>
          <p:cNvPr id="5" name="Picture 2" descr="http://howtolookprofessional.com/look-professional_hori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85" y="1650549"/>
            <a:ext cx="6077014" cy="40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91198" y="2315142"/>
            <a:ext cx="5193144" cy="101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2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Inna Moldovanu	</a:t>
            </a:r>
          </a:p>
          <a:p>
            <a:pPr lvl="1"/>
            <a:r>
              <a:rPr lang="en-US" dirty="0" smtClean="0"/>
              <a:t>People Development Trainer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4542" y="3653907"/>
            <a:ext cx="4749799" cy="1426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2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Ina.moldovanu@endava.com</a:t>
            </a:r>
          </a:p>
          <a:p>
            <a:pPr lvl="1"/>
            <a:r>
              <a:rPr lang="en-US" sz="2400" dirty="0" err="1" smtClean="0"/>
              <a:t>en_imoldovanu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3" y="3689329"/>
            <a:ext cx="3238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3" y="4043097"/>
            <a:ext cx="323850" cy="323850"/>
          </a:xfrm>
          <a:prstGeom prst="rect">
            <a:avLst/>
          </a:prstGeom>
        </p:spPr>
      </p:pic>
      <p:pic>
        <p:nvPicPr>
          <p:cNvPr id="10" name="Picture 4" descr="http://cliparts.co/cliparts/rTj/KA4/rTjKA4zxc.jpg">
            <a:hlinkClick r:id="rId4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1941426"/>
            <a:ext cx="2747313" cy="27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 5 Ways to Deliver an Amazing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Become a more confident speaker </a:t>
            </a:r>
          </a:p>
          <a:p>
            <a:r>
              <a:rPr lang="en-US" sz="2800" dirty="0" smtClean="0"/>
              <a:t>Show credibility</a:t>
            </a:r>
          </a:p>
          <a:p>
            <a:r>
              <a:rPr lang="en-US" sz="2800" dirty="0" smtClean="0"/>
              <a:t>Structure your </a:t>
            </a:r>
            <a:r>
              <a:rPr lang="en-US" sz="2800" dirty="0" err="1" smtClean="0"/>
              <a:t>pres</a:t>
            </a:r>
            <a:r>
              <a:rPr lang="en-US" sz="2800" dirty="0" smtClean="0"/>
              <a:t>-n</a:t>
            </a:r>
          </a:p>
          <a:p>
            <a:r>
              <a:rPr lang="en-US" sz="2800" dirty="0" smtClean="0"/>
              <a:t>Motivate your audience </a:t>
            </a:r>
          </a:p>
          <a:p>
            <a:r>
              <a:rPr lang="en-US" sz="2800" dirty="0" smtClean="0"/>
              <a:t>Advance in your career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 smtClean="0">
                <a:solidFill>
                  <a:srgbClr val="4A4E52"/>
                </a:solidFill>
              </a:rPr>
              <a:t>Opening and Closing 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 smtClean="0">
                <a:solidFill>
                  <a:srgbClr val="4A4E52"/>
                </a:solidFill>
              </a:rPr>
              <a:t>The Content 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 smtClean="0">
                <a:solidFill>
                  <a:srgbClr val="4A4E52"/>
                </a:solidFill>
              </a:rPr>
              <a:t>Your Confidence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 smtClean="0">
                <a:solidFill>
                  <a:srgbClr val="4A4E52"/>
                </a:solidFill>
              </a:rPr>
              <a:t>Working with the Audience 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000" dirty="0" smtClean="0">
                <a:solidFill>
                  <a:srgbClr val="4A4E52"/>
                </a:solidFill>
              </a:rPr>
              <a:t>Body Language </a:t>
            </a:r>
          </a:p>
          <a:p>
            <a:pPr marL="400050" indent="-400050">
              <a:buAutoNum type="roman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C5D2A"/>
                </a:solidFill>
              </a:rPr>
              <a:t>Agenda</a:t>
            </a:r>
            <a:endParaRPr lang="en-US" dirty="0">
              <a:solidFill>
                <a:srgbClr val="DC5D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0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Opening &amp; Closing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pic>
        <p:nvPicPr>
          <p:cNvPr id="5" name="Content Placeholder 5" descr="http://cache3.asset-cache.net/xd/162592588.jpg?v=1&amp;c=IWSAsset&amp;k=2&amp;d=62CA815BFB1CE4808125F7821A7EAB22DD9BE2D9A1DB104CC41056D7D5426F661D192D0F3A571B0A">
            <a:hlinkClick r:id="rId2" tgtFrame="&quot;_blank&quot;"/>
          </p:cNvPr>
          <p:cNvPicPr>
            <a:picLocks noGr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5" y="1324947"/>
            <a:ext cx="9110935" cy="501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7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The Content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What AU needs to know (needs, desires, problems)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What will happen to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Evidence and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FF0000"/>
                </a:solidFill>
              </a:rPr>
              <a:t>Most important </a:t>
            </a:r>
            <a:r>
              <a:rPr lang="en-US" sz="3000" dirty="0" err="1" smtClean="0">
                <a:solidFill>
                  <a:srgbClr val="FF0000"/>
                </a:solidFill>
              </a:rPr>
              <a:t>pres</a:t>
            </a:r>
            <a:r>
              <a:rPr lang="en-US" sz="3000" dirty="0" smtClean="0">
                <a:solidFill>
                  <a:srgbClr val="FF0000"/>
                </a:solidFill>
              </a:rPr>
              <a:t>-n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 smtClean="0"/>
          </a:p>
          <a:p>
            <a:pPr marL="2800350" lvl="5" indent="-285750"/>
            <a:r>
              <a:rPr lang="en-US" sz="3000" dirty="0" smtClean="0"/>
              <a:t>The rule of three</a:t>
            </a:r>
          </a:p>
          <a:p>
            <a:pPr marL="2800350" lvl="5" indent="-285750"/>
            <a:r>
              <a:rPr lang="en-US" sz="3000" dirty="0" smtClean="0"/>
              <a:t>What –Why – How</a:t>
            </a:r>
          </a:p>
          <a:p>
            <a:pPr marL="2800350" lvl="5" indent="-285750"/>
            <a:r>
              <a:rPr lang="en-US" sz="3000" dirty="0" smtClean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5579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pic>
        <p:nvPicPr>
          <p:cNvPr id="5" name="Present Like Steve Jobs">
            <a:hlinkClick r:id="" action="ppaction://media"/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61422"/>
            <a:ext cx="7952015" cy="5963473"/>
          </a:xfrm>
        </p:spPr>
      </p:pic>
    </p:spTree>
    <p:extLst>
      <p:ext uri="{BB962C8B-B14F-4D97-AF65-F5344CB8AC3E}">
        <p14:creationId xmlns:p14="http://schemas.microsoft.com/office/powerpoint/2010/main" val="17774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QUALITY. PRODUCTIVITY. INNOVATION.</a:t>
            </a:r>
            <a:endParaRPr lang="en-GB" dirty="0"/>
          </a:p>
        </p:txBody>
      </p:sp>
      <p:pic>
        <p:nvPicPr>
          <p:cNvPr id="5" name="Picture 4" descr="http://speakupforsuccess.com/wp-content/uploads/2011/03/iStock_000001886877XSmall.jpg">
            <a:hlinkClick r:id="rId2" tgtFrame="&quot;_blank&quot;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2" b="23912"/>
          <a:stretch/>
        </p:blipFill>
        <p:spPr bwMode="auto">
          <a:xfrm>
            <a:off x="594575" y="214407"/>
            <a:ext cx="4677604" cy="1462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 descr="http://blog.crowdspring.com/wp-content/uploads/2016/02/short-business-writing.jpg">
            <a:hlinkClick r:id="rId4" tgtFrame="&quot;_blank&quot;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779106"/>
            <a:ext cx="4466783" cy="20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footage.framepool.com/shotimg/566324879-self-confidence-achievement-confidence-business-attire.jpg">
            <a:hlinkClick r:id="rId6" tgtFrame="&quot;_blank&quot;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8" y="1677009"/>
            <a:ext cx="4685745" cy="253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http://www.presentia.co.uk/wp-content/uploads/2015/12/10-20-30-rule.png">
            <a:hlinkClick r:id="rId8" tgtFrame="&quot;_blank&quot;"/>
          </p:cNvPr>
          <p:cNvPicPr>
            <a:picLocks noGrp="1"/>
          </p:cNvPicPr>
          <p:nvPr>
            <p:ph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46" y="2768691"/>
            <a:ext cx="83629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www.saintstevensthingery.com/shopping/images/murphyslawwrongmag.JPG">
            <a:hlinkClick r:id="rId10" tgtFrame="&quot;_blank&quot;"/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9"/>
          <a:stretch/>
        </p:blipFill>
        <p:spPr bwMode="auto">
          <a:xfrm>
            <a:off x="1358902" y="4213170"/>
            <a:ext cx="3046238" cy="24205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67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55059" y="1518557"/>
            <a:ext cx="6298740" cy="471079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4A4E52"/>
                </a:solidFill>
              </a:rPr>
              <a:t>Winning speaking style to convey you are </a:t>
            </a:r>
          </a:p>
          <a:p>
            <a:endParaRPr lang="en-US" sz="2800" dirty="0">
              <a:solidFill>
                <a:srgbClr val="4A4E5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4A4E52"/>
                </a:solidFill>
              </a:rPr>
              <a:t>In 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4A4E52"/>
                </a:solidFill>
              </a:rPr>
              <a:t>Credible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4A4E52"/>
                </a:solidFill>
              </a:rPr>
              <a:t>Confident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A4E52"/>
              </a:solidFill>
            </a:endParaRPr>
          </a:p>
          <a:p>
            <a:r>
              <a:rPr lang="en-US" sz="2800" dirty="0" smtClean="0">
                <a:solidFill>
                  <a:srgbClr val="4A4E52"/>
                </a:solidFill>
              </a:rPr>
              <a:t>=&gt; Practice Your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Your Confidence </a:t>
            </a:r>
            <a:endParaRPr lang="en-US" dirty="0"/>
          </a:p>
        </p:txBody>
      </p:sp>
      <p:pic>
        <p:nvPicPr>
          <p:cNvPr id="6" name="Content Placeholder 5" descr="http://www.bestanimationbooks.com/wp-content/uploads/2014/05/Image-21.jpg">
            <a:hlinkClick r:id="rId2"/>
          </p:cNvPr>
          <p:cNvPicPr>
            <a:picLocks noGr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324947"/>
            <a:ext cx="3569159" cy="490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73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A4E52"/>
                </a:solidFill>
              </a:rPr>
              <a:t>New audience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A4E52"/>
                </a:solidFill>
              </a:rPr>
              <a:t>New location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A4E52"/>
                </a:solidFill>
              </a:rPr>
              <a:t>New content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4A4E52"/>
                </a:solidFill>
              </a:rPr>
              <a:t>Important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A4E5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4A4E52"/>
                </a:solidFill>
              </a:rPr>
              <a:t>Three “</a:t>
            </a:r>
            <a:r>
              <a:rPr lang="en-US" sz="2800" dirty="0" err="1" smtClean="0">
                <a:solidFill>
                  <a:srgbClr val="4A4E52"/>
                </a:solidFill>
              </a:rPr>
              <a:t>p”s</a:t>
            </a:r>
            <a:r>
              <a:rPr lang="en-US" sz="2800" dirty="0" smtClean="0">
                <a:solidFill>
                  <a:srgbClr val="4A4E52"/>
                </a:solidFill>
              </a:rPr>
              <a:t> rule  </a:t>
            </a:r>
            <a:endParaRPr lang="en-US" sz="2800" dirty="0">
              <a:solidFill>
                <a:srgbClr val="4A4E5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Dress Rehearsal</a:t>
            </a:r>
            <a:endParaRPr lang="en-US" dirty="0"/>
          </a:p>
        </p:txBody>
      </p:sp>
      <p:pic>
        <p:nvPicPr>
          <p:cNvPr id="6" name="Content Placeholder 5" descr="http://images.wisegeek.com/theater-with-red-curtain-and-seats.jpg">
            <a:hlinkClick r:id="rId2"/>
          </p:cNvPr>
          <p:cNvPicPr>
            <a:picLocks noGr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625" y="2334184"/>
            <a:ext cx="5194300" cy="3080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7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ndava">
      <a:dk1>
        <a:srgbClr val="4A4E52"/>
      </a:dk1>
      <a:lt1>
        <a:sysClr val="window" lastClr="FFFFFF"/>
      </a:lt1>
      <a:dk2>
        <a:srgbClr val="BDBEC0"/>
      </a:dk2>
      <a:lt2>
        <a:srgbClr val="FFFFFF"/>
      </a:lt2>
      <a:accent1>
        <a:srgbClr val="81ADB5"/>
      </a:accent1>
      <a:accent2>
        <a:srgbClr val="DC5C2B"/>
      </a:accent2>
      <a:accent3>
        <a:srgbClr val="0092DD"/>
      </a:accent3>
      <a:accent4>
        <a:srgbClr val="BDBEC0"/>
      </a:accent4>
      <a:accent5>
        <a:srgbClr val="4A4E52"/>
      </a:accent5>
      <a:accent6>
        <a:srgbClr val="81ADB5"/>
      </a:accent6>
      <a:hlink>
        <a:srgbClr val="AA0B19"/>
      </a:hlink>
      <a:folHlink>
        <a:srgbClr val="BDB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585ED32-62CE-4AD4-87BE-A71A2BB0EC02}" vid="{2575A82E-634F-4F3D-AA2B-6724E57896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4DE8F874A57D40BE181F274FFEEB68" ma:contentTypeVersion="0" ma:contentTypeDescription="Create a new document." ma:contentTypeScope="" ma:versionID="308c419822eca16213fccab147bd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9C9F4C-0F1C-4743-BD84-BFA3E1A80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0A66D2-D549-4A1D-988B-7AA6D122F8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226498-ED1E-45D6-B445-B5C935F92871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PPT_template_wide_16-9 - Copy</Template>
  <TotalTime>150</TotalTime>
  <Words>344</Words>
  <Application>Microsoft Office PowerPoint</Application>
  <PresentationFormat>Widescreen</PresentationFormat>
  <Paragraphs>97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Symbol</vt:lpstr>
      <vt:lpstr>Office Theme</vt:lpstr>
      <vt:lpstr>Presentation Skills</vt:lpstr>
      <vt:lpstr>Top 5 Ways to Deliver an Amazing Presentation</vt:lpstr>
      <vt:lpstr>Agenda</vt:lpstr>
      <vt:lpstr>I. Opening &amp; Closing</vt:lpstr>
      <vt:lpstr>II. The Content </vt:lpstr>
      <vt:lpstr>PowerPoint Presentation</vt:lpstr>
      <vt:lpstr>PowerPoint Presentation</vt:lpstr>
      <vt:lpstr>III. Your Confidence </vt:lpstr>
      <vt:lpstr>Dress Rehearsal</vt:lpstr>
      <vt:lpstr>IV. Working with the Audience</vt:lpstr>
      <vt:lpstr>Audience types </vt:lpstr>
      <vt:lpstr>V. Body Language</vt:lpstr>
      <vt:lpstr>Posture </vt:lpstr>
      <vt:lpstr>Gestures &amp; Movement</vt:lpstr>
      <vt:lpstr>Eye Contact</vt:lpstr>
      <vt:lpstr>Facial Expressions </vt:lpstr>
      <vt:lpstr>Dress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Skills</dc:title>
  <dc:creator>Ina Moldovanu</dc:creator>
  <cp:lastModifiedBy>Ina Moldovanu</cp:lastModifiedBy>
  <cp:revision>25</cp:revision>
  <dcterms:created xsi:type="dcterms:W3CDTF">2016-10-31T13:23:46Z</dcterms:created>
  <dcterms:modified xsi:type="dcterms:W3CDTF">2017-04-13T06:16:53Z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0x010100B74DE8F874A57D40BE181F274FFEEB68</vt:lpwstr>
  </property>
</Properties>
</file>